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985990">
            <a:off x="5289401" y="1566854"/>
            <a:ext cx="311537" cy="397950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 rot="10800000">
            <a:off x="4005262" y="642938"/>
            <a:ext cx="1649292" cy="1238112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Shape 2"/>
          <p:cNvSpPr/>
          <p:nvPr/>
        </p:nvSpPr>
        <p:spPr>
          <a:xfrm rot="1985990">
            <a:off x="6494313" y="3038466"/>
            <a:ext cx="311537" cy="397950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 rot="10800000">
            <a:off x="6438900" y="2114550"/>
            <a:ext cx="1649292" cy="1238112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Shape 4"/>
          <p:cNvSpPr/>
          <p:nvPr/>
        </p:nvSpPr>
        <p:spPr>
          <a:xfrm rot="1985990">
            <a:off x="5132238" y="3857616"/>
            <a:ext cx="311537" cy="397950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7" name="Shape 5"/>
          <p:cNvSpPr/>
          <p:nvPr/>
        </p:nvSpPr>
        <p:spPr>
          <a:xfrm rot="10800000">
            <a:off x="3848100" y="2933700"/>
            <a:ext cx="1649292" cy="1238112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8" name="Shape 6"/>
          <p:cNvSpPr/>
          <p:nvPr/>
        </p:nvSpPr>
        <p:spPr>
          <a:xfrm rot="1985990">
            <a:off x="6594326" y="1314441"/>
            <a:ext cx="311537" cy="397950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9" name="Shape 7"/>
          <p:cNvSpPr/>
          <p:nvPr/>
        </p:nvSpPr>
        <p:spPr>
          <a:xfrm rot="10800000">
            <a:off x="6538913" y="390525"/>
            <a:ext cx="1649292" cy="1238112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362" y="214313"/>
            <a:ext cx="4714875" cy="4714875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76275" y="214313"/>
            <a:ext cx="2862263" cy="7762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Презентация на тему  “Поп-арт”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76275" y="1881187"/>
            <a:ext cx="2862263" cy="35147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778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Время и регион: </a:t>
            </a:r>
            <a:pPr algn="l" indent="0" marL="0">
              <a:lnSpc>
                <a:spcPts val="1778"/>
              </a:lnSpc>
              <a:buNone/>
            </a:pPr>
            <a:r>
              <a:rPr lang="en-US" sz="1200" dirty="0">
                <a:solidFill>
                  <a:srgbClr val="1F1F1F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середина 1950-х — Британия (Лондон, круг Independent Group); с начала 1960-х — США (Нью-Йорк).</a:t>
            </a:r>
            <a:endParaRPr lang="en-US" sz="1313" dirty="0"/>
          </a:p>
          <a:p>
            <a:pPr algn="l" indent="0" marL="0">
              <a:lnSpc>
                <a:spcPts val="1778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Контекст появления: </a:t>
            </a:r>
            <a:pPr algn="l" indent="0" marL="0">
              <a:lnSpc>
                <a:spcPts val="1778"/>
              </a:lnSpc>
              <a:buNone/>
            </a:pPr>
            <a:r>
              <a:rPr lang="en-US" sz="1200" dirty="0">
                <a:solidFill>
                  <a:srgbClr val="1F1F1F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возник после Второй мировой войны как отражение нарастающего влияния массовой культуры и рекламы, используя яркие образы повседневной жизни и сломав традиционные художественные нормы.</a:t>
            </a:r>
            <a:endParaRPr lang="en-US" sz="1313" dirty="0"/>
          </a:p>
        </p:txBody>
      </p:sp>
      <p:sp>
        <p:nvSpPr>
          <p:cNvPr id="13" name="Text 10"/>
          <p:cNvSpPr/>
          <p:nvPr/>
        </p:nvSpPr>
        <p:spPr>
          <a:xfrm>
            <a:off x="676275" y="1262063"/>
            <a:ext cx="3128963" cy="4667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778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</a:t>
            </a:r>
            <a:pPr algn="l" indent="0" marL="0">
              <a:lnSpc>
                <a:spcPts val="1778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 - это сокращение от «popular art», что переводится как «популярное искусство».</a:t>
            </a:r>
            <a:endParaRPr lang="en-US" sz="1313" dirty="0"/>
          </a:p>
        </p:txBody>
      </p:sp>
      <p:sp>
        <p:nvSpPr>
          <p:cNvPr id="14" name="Text 11"/>
          <p:cNvSpPr/>
          <p:nvPr/>
        </p:nvSpPr>
        <p:spPr>
          <a:xfrm>
            <a:off x="4338638" y="890588"/>
            <a:ext cx="1622213" cy="5665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86"/>
              </a:lnSpc>
              <a:buNone/>
            </a:pPr>
            <a:r>
              <a:rPr lang="en-US" sz="1500" dirty="0">
                <a:solidFill>
                  <a:srgbClr val="67299D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POP ART? looks so cooooool!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6819900" y="2519363"/>
            <a:ext cx="1928813" cy="628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623"/>
              </a:lnSpc>
              <a:buNone/>
            </a:pPr>
            <a:r>
              <a:rPr lang="en-US" sz="1800" dirty="0">
                <a:solidFill>
                  <a:srgbClr val="885869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Let’s go!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057650" y="3243263"/>
            <a:ext cx="1928813" cy="628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623"/>
              </a:lnSpc>
              <a:buNone/>
            </a:pPr>
            <a:r>
              <a:rPr lang="en-US" sz="1800" dirty="0">
                <a:solidFill>
                  <a:srgbClr val="885869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Does it have a history?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6650139" y="847008"/>
            <a:ext cx="2276475" cy="628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623"/>
              </a:lnSpc>
              <a:buNone/>
            </a:pPr>
            <a:r>
              <a:rPr lang="en-US" sz="1800" dirty="0">
                <a:solidFill>
                  <a:srgbClr val="527F66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What is this?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375" y="247650"/>
            <a:ext cx="3133725" cy="18097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8" y="2371725"/>
            <a:ext cx="2395538" cy="125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371725"/>
            <a:ext cx="2028825" cy="125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3748087"/>
            <a:ext cx="1333500" cy="976312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76275" y="214313"/>
            <a:ext cx="2862263" cy="7762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История и ключевые примеры</a:t>
            </a:r>
            <a:endParaRPr lang="en-US" sz="2400" dirty="0"/>
          </a:p>
        </p:txBody>
      </p:sp>
      <p:sp>
        <p:nvSpPr>
          <p:cNvPr id="7" name="Text 1"/>
          <p:cNvSpPr/>
          <p:nvPr/>
        </p:nvSpPr>
        <p:spPr>
          <a:xfrm>
            <a:off x="676275" y="1257300"/>
            <a:ext cx="3629025" cy="37671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Рождение и развитие движения: 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 сформировался в конце 1950-х годов в США и Великобритании, акцентируя внимание на привычных образах и объектах массовой культуры, что сделало искусство ближе к зрителю.</a:t>
            </a:r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  Лидеры и их вклад:</a:t>
            </a:r>
            <a:endParaRPr lang="en-US" sz="1313" dirty="0"/>
          </a:p>
          <a:p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Главные фигуры — Энди Уорхол, Рой Лихтенштейн и Клаес Олденбург — создали работы, отражающие потребительское общество и визуальный язык рекламы, формируя каноны стиля.</a:t>
            </a:r>
            <a:endParaRPr lang="en-US" sz="1313" dirty="0"/>
          </a:p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 </a:t>
            </a:r>
            <a:endParaRPr lang="en-US" sz="1313" dirty="0"/>
          </a:p>
        </p:txBody>
      </p:sp>
      <p:sp>
        <p:nvSpPr>
          <p:cNvPr id="8" name="Text 2"/>
          <p:cNvSpPr/>
          <p:nvPr/>
        </p:nvSpPr>
        <p:spPr>
          <a:xfrm>
            <a:off x="7658100" y="985838"/>
            <a:ext cx="1266825" cy="5048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86"/>
              </a:lnSpc>
              <a:buNone/>
            </a:pPr>
            <a:r>
              <a:rPr lang="en-US" sz="15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by Andy Warhol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7770019" y="3269456"/>
            <a:ext cx="2357438" cy="5048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86"/>
              </a:lnSpc>
              <a:buNone/>
            </a:pPr>
            <a:r>
              <a:rPr lang="en-US" sz="15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by Roy Lichtenstein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57650" y="3667125"/>
            <a:ext cx="2357438" cy="5048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86"/>
              </a:lnSpc>
              <a:buNone/>
            </a:pPr>
            <a:r>
              <a:rPr lang="en-US" sz="15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by Claes Oldenburg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5400000">
            <a:off x="4324350" y="3019425"/>
            <a:ext cx="3981450" cy="0"/>
          </a:xfrm>
          <a:prstGeom prst="line">
            <a:avLst/>
          </a:prstGeom>
          <a:noFill/>
          <a:ln w="12700">
            <a:solidFill>
              <a:srgbClr val="000000">
                <a:alpha val="1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 rot="5400000">
            <a:off x="1652576" y="3014674"/>
            <a:ext cx="3981474" cy="0"/>
          </a:xfrm>
          <a:prstGeom prst="line">
            <a:avLst/>
          </a:prstGeom>
          <a:noFill/>
          <a:ln w="12700">
            <a:solidFill>
              <a:srgbClr val="000000">
                <a:alpha val="10000"/>
              </a:srgbClr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1219200"/>
            <a:ext cx="2781300" cy="2809875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2943225"/>
            <a:ext cx="2386013" cy="1881187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19200"/>
            <a:ext cx="2252663" cy="225266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Ключевые визуальные особенности</a:t>
            </a:r>
            <a:endParaRPr lang="en-US" sz="2400" dirty="0"/>
          </a:p>
        </p:txBody>
      </p:sp>
      <p:sp>
        <p:nvSpPr>
          <p:cNvPr id="8" name="Text 3"/>
          <p:cNvSpPr/>
          <p:nvPr/>
        </p:nvSpPr>
        <p:spPr>
          <a:xfrm>
            <a:off x="776288" y="4100513"/>
            <a:ext cx="3138488" cy="762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Комиксная графика и печать: 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точки Бена-Дэя (Ben-Day dots) и контурный рисунок как цитата из коммерной печати.</a:t>
            </a:r>
            <a:endParaRPr lang="en-US" sz="1313" dirty="0"/>
          </a:p>
        </p:txBody>
      </p:sp>
      <p:sp>
        <p:nvSpPr>
          <p:cNvPr id="9" name="Text 4"/>
          <p:cNvSpPr/>
          <p:nvPr/>
        </p:nvSpPr>
        <p:spPr>
          <a:xfrm>
            <a:off x="3819525" y="1357313"/>
            <a:ext cx="2824163" cy="15049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223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Яркая палитра:</a:t>
            </a:r>
            <a:pPr algn="l" indent="0" marL="0">
              <a:lnSpc>
                <a:spcPts val="2223"/>
              </a:lnSpc>
              <a:buNone/>
            </a:pPr>
            <a:r>
              <a:rPr lang="en-US" sz="15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 </a:t>
            </a:r>
            <a:pPr algn="l" indent="0" marL="0">
              <a:lnSpc>
                <a:spcPts val="2223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 выделяется насыщенными, контрастными цветами, которые привлекают внимание и усиливают эмоциональное восприятие произведений.</a:t>
            </a:r>
            <a:endParaRPr lang="en-US" sz="1313" dirty="0"/>
          </a:p>
        </p:txBody>
      </p:sp>
      <p:sp>
        <p:nvSpPr>
          <p:cNvPr id="10" name="Text 5"/>
          <p:cNvSpPr/>
          <p:nvPr/>
        </p:nvSpPr>
        <p:spPr>
          <a:xfrm>
            <a:off x="6519863" y="3524250"/>
            <a:ext cx="2695575" cy="1138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Юмор и ирония: 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Через юмор и пародию Поп-арт взаимодействует с массовыми символами, предлагая критический взгляд на современное общество.</a:t>
            </a:r>
            <a:endParaRPr lang="en-US" sz="1313" dirty="0"/>
          </a:p>
        </p:txBody>
      </p:sp>
      <p:sp>
        <p:nvSpPr>
          <p:cNvPr id="11" name="Text 6"/>
          <p:cNvSpPr/>
          <p:nvPr/>
        </p:nvSpPr>
        <p:spPr>
          <a:xfrm>
            <a:off x="6157913" y="323850"/>
            <a:ext cx="3157534" cy="5048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186"/>
              </a:lnSpc>
              <a:buNone/>
            </a:pPr>
            <a:r>
              <a:rPr lang="en-US" sz="15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very interesting information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5713" y="138113"/>
            <a:ext cx="1400175" cy="1419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3057525"/>
            <a:ext cx="1687357" cy="16873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8" y="3857625"/>
            <a:ext cx="2286000" cy="114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138113"/>
            <a:ext cx="1452563" cy="14525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04800"/>
            <a:ext cx="1314450" cy="175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338" y="1595438"/>
            <a:ext cx="4019550" cy="2262188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Современная реализация в дизайне</a:t>
            </a:r>
            <a:endParaRPr lang="en-US" sz="2400" dirty="0"/>
          </a:p>
        </p:txBody>
      </p:sp>
      <p:sp>
        <p:nvSpPr>
          <p:cNvPr id="9" name="Text 1"/>
          <p:cNvSpPr/>
          <p:nvPr/>
        </p:nvSpPr>
        <p:spPr>
          <a:xfrm>
            <a:off x="676275" y="1328738"/>
            <a:ext cx="3862388" cy="18636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Графический дизайн и реклама: 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 оказал значительное влияние на развитие графического дизайна и рекламы, эволюционировав от художественного протеста к одному из самых узнаваемых и коммерчески успешных стилей.</a:t>
            </a:r>
            <a:endParaRPr lang="en-US" sz="1313" dirty="0"/>
          </a:p>
        </p:txBody>
      </p:sp>
      <p:sp>
        <p:nvSpPr>
          <p:cNvPr id="10" name="Text 2"/>
          <p:cNvSpPr/>
          <p:nvPr/>
        </p:nvSpPr>
        <p:spPr>
          <a:xfrm>
            <a:off x="5391150" y="847725"/>
            <a:ext cx="1362075" cy="333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new design (2010-2025)</a:t>
            </a:r>
            <a:endParaRPr lang="en-US" sz="900" dirty="0"/>
          </a:p>
        </p:txBody>
      </p:sp>
      <p:sp>
        <p:nvSpPr>
          <p:cNvPr id="11" name="Text 3"/>
          <p:cNvSpPr/>
          <p:nvPr/>
        </p:nvSpPr>
        <p:spPr>
          <a:xfrm>
            <a:off x="2571750" y="3938588"/>
            <a:ext cx="1362075" cy="333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old design (2000-2010)</a:t>
            </a:r>
            <a:endParaRPr lang="en-US" sz="900" dirty="0"/>
          </a:p>
        </p:txBody>
      </p:sp>
      <p:sp>
        <p:nvSpPr>
          <p:cNvPr id="12" name="Text 4"/>
          <p:cNvSpPr/>
          <p:nvPr/>
        </p:nvSpPr>
        <p:spPr>
          <a:xfrm>
            <a:off x="7605713" y="3829050"/>
            <a:ext cx="1381125" cy="333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Also new design (~2013)</a:t>
            </a:r>
            <a:endParaRPr lang="en-US" sz="900" dirty="0"/>
          </a:p>
        </p:txBody>
      </p:sp>
      <p:sp>
        <p:nvSpPr>
          <p:cNvPr id="13" name="Text 5"/>
          <p:cNvSpPr/>
          <p:nvPr/>
        </p:nvSpPr>
        <p:spPr>
          <a:xfrm>
            <a:off x="4291013" y="2443163"/>
            <a:ext cx="1362075" cy="333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very old (~1960-1970)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5262" y="1947863"/>
            <a:ext cx="2124075" cy="260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09563"/>
            <a:ext cx="1223963" cy="163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38" y="2147888"/>
            <a:ext cx="2566988" cy="240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38" y="133350"/>
            <a:ext cx="2014538" cy="2014538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Современная реализация в дизайне</a:t>
            </a:r>
            <a:endParaRPr lang="en-US" sz="2400" dirty="0"/>
          </a:p>
        </p:txBody>
      </p:sp>
      <p:sp>
        <p:nvSpPr>
          <p:cNvPr id="7" name="Text 1"/>
          <p:cNvSpPr/>
          <p:nvPr/>
        </p:nvSpPr>
        <p:spPr>
          <a:xfrm>
            <a:off x="676275" y="1471613"/>
            <a:ext cx="3529013" cy="1681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Мода и брендинг: 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 оказал глубокое влияние на мир моды и брендинга, стерев границы между искусством, коммерцией и повседневной культурой. Эволюция поп-арта в этих сферах прошла путь от провокационных коллажей и принтов до интегрированных элементов цифровой эпохи. </a:t>
            </a:r>
            <a:endParaRPr lang="en-US" sz="1313" dirty="0"/>
          </a:p>
        </p:txBody>
      </p:sp>
      <p:sp>
        <p:nvSpPr>
          <p:cNvPr id="8" name="Text 2"/>
          <p:cNvSpPr/>
          <p:nvPr/>
        </p:nvSpPr>
        <p:spPr>
          <a:xfrm>
            <a:off x="4257675" y="4314825"/>
            <a:ext cx="2071688" cy="2333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FFFFFF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Campbell’s souper dress 1967</a:t>
            </a:r>
            <a:endParaRPr lang="en-US" sz="900" dirty="0"/>
          </a:p>
        </p:txBody>
      </p:sp>
      <p:sp>
        <p:nvSpPr>
          <p:cNvPr id="9" name="Text 3"/>
          <p:cNvSpPr/>
          <p:nvPr/>
        </p:nvSpPr>
        <p:spPr>
          <a:xfrm>
            <a:off x="7872413" y="4019550"/>
            <a:ext cx="1243013" cy="2333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+ Warhol 1991</a:t>
            </a:r>
            <a:endParaRPr lang="en-US" sz="900" dirty="0"/>
          </a:p>
        </p:txBody>
      </p:sp>
      <p:sp>
        <p:nvSpPr>
          <p:cNvPr id="10" name="Text 4"/>
          <p:cNvSpPr/>
          <p:nvPr/>
        </p:nvSpPr>
        <p:spPr>
          <a:xfrm>
            <a:off x="5410200" y="1752600"/>
            <a:ext cx="67627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1986</a:t>
            </a:r>
            <a:endParaRPr lang="en-US" sz="900" dirty="0"/>
          </a:p>
        </p:txBody>
      </p:sp>
      <p:sp>
        <p:nvSpPr>
          <p:cNvPr id="11" name="Text 5"/>
          <p:cNvSpPr/>
          <p:nvPr/>
        </p:nvSpPr>
        <p:spPr>
          <a:xfrm>
            <a:off x="6229350" y="180975"/>
            <a:ext cx="2300288" cy="390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311"/>
              </a:lnSpc>
              <a:buNone/>
            </a:pPr>
            <a:r>
              <a:rPr lang="en-US" sz="900" dirty="0">
                <a:solidFill>
                  <a:srgbClr val="FFFFFF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Uniqlo - KAWS + Warhol 2024</a:t>
            </a:r>
            <a:endParaRPr lang="en-US" sz="900" dirty="0"/>
          </a:p>
        </p:txBody>
      </p:sp>
      <p:sp>
        <p:nvSpPr>
          <p:cNvPr id="12" name="Text 6"/>
          <p:cNvSpPr/>
          <p:nvPr/>
        </p:nvSpPr>
        <p:spPr>
          <a:xfrm>
            <a:off x="5419725" y="4548188"/>
            <a:ext cx="2281238" cy="2524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48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Развитие поп-арта в моде и брендинге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952500"/>
            <a:ext cx="1600200" cy="15525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8" y="866775"/>
            <a:ext cx="1905000" cy="19145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3" y="2547938"/>
            <a:ext cx="1190625" cy="1785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038" y="2781300"/>
            <a:ext cx="1733550" cy="175736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Современная реализация в дизайне</a:t>
            </a:r>
            <a:endParaRPr lang="en-US" sz="2400" dirty="0"/>
          </a:p>
        </p:txBody>
      </p:sp>
      <p:sp>
        <p:nvSpPr>
          <p:cNvPr id="7" name="Text 1"/>
          <p:cNvSpPr/>
          <p:nvPr/>
        </p:nvSpPr>
        <p:spPr>
          <a:xfrm>
            <a:off x="676275" y="1471613"/>
            <a:ext cx="3529013" cy="1681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Визуальные коммуникации в Поп-арте - 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это не просто стилистические приемы, а целая философия, направленная на переосмысление массовой культуры и перенесение её визуального языка в сферу искусства. Поп-арт стал мостом между «высоким» искусством и повседневной жизнью, используя узнаваемые образы для передачи новых смыслов и комментариев о потребительском обществе.</a:t>
            </a:r>
            <a:endParaRPr lang="en-US" sz="1313" dirty="0"/>
          </a:p>
        </p:txBody>
      </p:sp>
      <p:sp>
        <p:nvSpPr>
          <p:cNvPr id="8" name="Text 2"/>
          <p:cNvSpPr/>
          <p:nvPr/>
        </p:nvSpPr>
        <p:spPr>
          <a:xfrm>
            <a:off x="5324475" y="4333875"/>
            <a:ext cx="1404938" cy="2047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Obama Hope 2008</a:t>
            </a:r>
            <a:endParaRPr lang="en-US" sz="825" dirty="0"/>
          </a:p>
        </p:txBody>
      </p:sp>
      <p:sp>
        <p:nvSpPr>
          <p:cNvPr id="9" name="Text 3"/>
          <p:cNvSpPr/>
          <p:nvPr/>
        </p:nvSpPr>
        <p:spPr>
          <a:xfrm>
            <a:off x="6796088" y="4567238"/>
            <a:ext cx="1557338" cy="2047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Beyonce x Pepsi 2013</a:t>
            </a:r>
            <a:endParaRPr lang="en-US" sz="825" dirty="0"/>
          </a:p>
        </p:txBody>
      </p:sp>
      <p:sp>
        <p:nvSpPr>
          <p:cNvPr id="10" name="Text 4"/>
          <p:cNvSpPr/>
          <p:nvPr/>
        </p:nvSpPr>
        <p:spPr>
          <a:xfrm>
            <a:off x="6796088" y="690563"/>
            <a:ext cx="1557338" cy="2047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Marilyn Diptych 1962</a:t>
            </a:r>
            <a:endParaRPr lang="en-US" sz="825" dirty="0"/>
          </a:p>
        </p:txBody>
      </p:sp>
      <p:sp>
        <p:nvSpPr>
          <p:cNvPr id="11" name="Text 5"/>
          <p:cNvSpPr/>
          <p:nvPr/>
        </p:nvSpPr>
        <p:spPr>
          <a:xfrm>
            <a:off x="4781550" y="642938"/>
            <a:ext cx="20955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What is it that makes home... 1956</a:t>
            </a:r>
            <a:endParaRPr lang="en-US" sz="8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4038" y="447675"/>
            <a:ext cx="3114675" cy="1895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885825"/>
            <a:ext cx="1957388" cy="3481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0" y="1757363"/>
            <a:ext cx="1143000" cy="16240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2628900"/>
            <a:ext cx="2476500" cy="221456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Современная реализация в дизайне</a:t>
            </a:r>
            <a:endParaRPr lang="en-US" sz="2400" dirty="0"/>
          </a:p>
        </p:txBody>
      </p:sp>
      <p:sp>
        <p:nvSpPr>
          <p:cNvPr id="7" name="Text 1"/>
          <p:cNvSpPr/>
          <p:nvPr/>
        </p:nvSpPr>
        <p:spPr>
          <a:xfrm>
            <a:off x="676275" y="1471613"/>
            <a:ext cx="3529013" cy="976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945"/>
              </a:lnSpc>
              <a:buNone/>
            </a:pPr>
            <a:r>
              <a:rPr lang="en-US" sz="1313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Интерьеры/предметный мир - </a:t>
            </a:r>
            <a:pPr algn="l" indent="0" marL="0">
              <a:lnSpc>
                <a:spcPts val="1945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используются элементы стиля для создания эффектных, нестандартных образов, актуализируя эстетику произведений прошлого в современных контекстах.</a:t>
            </a:r>
            <a:endParaRPr lang="en-US" sz="1313" dirty="0"/>
          </a:p>
        </p:txBody>
      </p:sp>
      <p:sp>
        <p:nvSpPr>
          <p:cNvPr id="8" name="Text 2"/>
          <p:cNvSpPr/>
          <p:nvPr/>
        </p:nvSpPr>
        <p:spPr>
          <a:xfrm>
            <a:off x="6229350" y="2409825"/>
            <a:ext cx="1714500" cy="1809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Interior Pop-art  style</a:t>
            </a:r>
            <a:endParaRPr lang="en-US" sz="8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63" y="2624138"/>
            <a:ext cx="2386013" cy="15906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171575"/>
            <a:ext cx="2371725" cy="1581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2447925"/>
            <a:ext cx="2171700" cy="1633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5" y="647700"/>
            <a:ext cx="2533650" cy="1900238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76275" y="214313"/>
            <a:ext cx="3629025" cy="833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3557"/>
              </a:lnSpc>
              <a:buNone/>
            </a:pPr>
            <a:r>
              <a:rPr lang="en-US" sz="24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Итоговый вывод о его актуальности</a:t>
            </a:r>
            <a:endParaRPr lang="en-US" sz="2400" dirty="0"/>
          </a:p>
        </p:txBody>
      </p:sp>
      <p:sp>
        <p:nvSpPr>
          <p:cNvPr id="7" name="Text 1"/>
          <p:cNvSpPr/>
          <p:nvPr/>
        </p:nvSpPr>
        <p:spPr>
          <a:xfrm>
            <a:off x="676275" y="1471613"/>
            <a:ext cx="3529013" cy="976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778"/>
              </a:lnSpc>
              <a:buNone/>
            </a:pPr>
            <a:r>
              <a:rPr lang="en-US" sz="1200" dirty="0">
                <a:solidFill>
                  <a:srgbClr val="000000">
                    <a:alpha val="99000"/>
                  </a:srgbClr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Поп-арт остаётся рабочим визуальным языком там, где нужно быстро считываемое, массовое узнаваемое сообщение - от брендинга/интерьера/дизайна до выставочных проектов, крупные институции продолжают показывать его и переосмыслять (в пример выставка Pop Forever в Foundation Louis Vuitton)</a:t>
            </a:r>
            <a:endParaRPr lang="en-US" sz="1200" dirty="0"/>
          </a:p>
        </p:txBody>
      </p:sp>
      <p:sp>
        <p:nvSpPr>
          <p:cNvPr id="8" name="Text 2"/>
          <p:cNvSpPr/>
          <p:nvPr/>
        </p:nvSpPr>
        <p:spPr>
          <a:xfrm>
            <a:off x="5472113" y="4333875"/>
            <a:ext cx="2452688" cy="1809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Pop Art à la Fondation Louis Vuitton</a:t>
            </a:r>
            <a:endParaRPr lang="en-US" sz="825" dirty="0"/>
          </a:p>
          <a:p>
            <a:pPr algn="l" indent="0" marL="0">
              <a:lnSpc>
                <a:spcPts val="1202"/>
              </a:lnSpc>
              <a:buNone/>
            </a:pPr>
            <a:r>
              <a:rPr lang="en-US" sz="825" dirty="0">
                <a:solidFill>
                  <a:srgbClr val="000000">
                    <a:alpha val="99000"/>
                  </a:srgbClr>
                </a:solidFill>
                <a:latin typeface="Permanent Marker" pitchFamily="34" charset="0"/>
                <a:ea typeface="Permanent Marker" pitchFamily="34" charset="-122"/>
                <a:cs typeface="Permanent Marker" pitchFamily="34" charset="-120"/>
              </a:rPr>
              <a:t>Du 16 octobre 2024 au 3 mars 2025,</a:t>
            </a:r>
            <a:endParaRPr lang="en-US" sz="8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2025-10-18T17:56:58Z</dcterms:created>
  <dcterms:modified xsi:type="dcterms:W3CDTF">2025-10-18T17:56:58Z</dcterms:modified>
</cp:coreProperties>
</file>